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0201" autoAdjust="0"/>
  </p:normalViewPr>
  <p:slideViewPr>
    <p:cSldViewPr snapToGrid="0">
      <p:cViewPr varScale="1">
        <p:scale>
          <a:sx n="77" d="100"/>
          <a:sy n="77" d="100"/>
        </p:scale>
        <p:origin x="10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D1F23129-7F4E-487B-A4E0-8A868C6D6F38}"/>
    <pc:docChg chg="modSld">
      <pc:chgData name="Kal Rabb" userId="3edf06299a4717ec" providerId="LiveId" clId="{D1F23129-7F4E-487B-A4E0-8A868C6D6F38}" dt="2019-04-04T17:17:37.915" v="2" actId="14100"/>
      <pc:docMkLst>
        <pc:docMk/>
      </pc:docMkLst>
      <pc:sldChg chg="modSp">
        <pc:chgData name="Kal Rabb" userId="3edf06299a4717ec" providerId="LiveId" clId="{D1F23129-7F4E-487B-A4E0-8A868C6D6F38}" dt="2019-04-04T17:17:37.915" v="2" actId="14100"/>
        <pc:sldMkLst>
          <pc:docMk/>
          <pc:sldMk cId="2810831948" sldId="270"/>
        </pc:sldMkLst>
        <pc:spChg chg="mod">
          <ac:chgData name="Kal Rabb" userId="3edf06299a4717ec" providerId="LiveId" clId="{D1F23129-7F4E-487B-A4E0-8A868C6D6F38}" dt="2019-04-04T17:17:37.915" v="2" actId="14100"/>
          <ac:spMkLst>
            <pc:docMk/>
            <pc:sldMk cId="2810831948" sldId="270"/>
            <ac:spMk id="16386" creationId="{00000000-0000-0000-0000-000000000000}"/>
          </ac:spMkLst>
        </pc:spChg>
      </pc:sldChg>
      <pc:sldChg chg="modSp">
        <pc:chgData name="Kal Rabb" userId="3edf06299a4717ec" providerId="LiveId" clId="{D1F23129-7F4E-487B-A4E0-8A868C6D6F38}" dt="2019-04-04T17:17:32.818" v="1" actId="14100"/>
        <pc:sldMkLst>
          <pc:docMk/>
          <pc:sldMk cId="401189359" sldId="271"/>
        </pc:sldMkLst>
        <pc:spChg chg="mod">
          <ac:chgData name="Kal Rabb" userId="3edf06299a4717ec" providerId="LiveId" clId="{D1F23129-7F4E-487B-A4E0-8A868C6D6F38}" dt="2019-04-04T17:17:32.818" v="1" actId="14100"/>
          <ac:spMkLst>
            <pc:docMk/>
            <pc:sldMk cId="401189359" sldId="271"/>
            <ac:spMk id="2" creationId="{00000000-0000-0000-0000-000000000000}"/>
          </ac:spMkLst>
        </pc:spChg>
      </pc:sldChg>
      <pc:sldChg chg="modSp">
        <pc:chgData name="Kal Rabb" userId="3edf06299a4717ec" providerId="LiveId" clId="{D1F23129-7F4E-487B-A4E0-8A868C6D6F38}" dt="2019-04-04T17:17:26.875" v="0" actId="14100"/>
        <pc:sldMkLst>
          <pc:docMk/>
          <pc:sldMk cId="2083244822" sldId="272"/>
        </pc:sldMkLst>
        <pc:spChg chg="mod">
          <ac:chgData name="Kal Rabb" userId="3edf06299a4717ec" providerId="LiveId" clId="{D1F23129-7F4E-487B-A4E0-8A868C6D6F38}" dt="2019-04-04T17:17:26.875" v="0" actId="14100"/>
          <ac:spMkLst>
            <pc:docMk/>
            <pc:sldMk cId="2083244822" sldId="27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 are all broken – need to rework.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0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mableweb.com/api/twilio" TargetMode="External"/><Relationship Id="rId7" Type="http://schemas.openxmlformats.org/officeDocument/2006/relationships/hyperlink" Target="https://www.programmableweb.com/api/google-map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ogrammableweb.com/api/venmo" TargetMode="External"/><Relationship Id="rId5" Type="http://schemas.openxmlformats.org/officeDocument/2006/relationships/hyperlink" Target="https://www.programmableweb.com/api/facebook" TargetMode="External"/><Relationship Id="rId4" Type="http://schemas.openxmlformats.org/officeDocument/2006/relationships/hyperlink" Target="https://www.programmableweb.com/user/register?destination=node/148514&amp;pwaction=track&amp;pwentity=node&amp;pwtrack=63904&amp;pwflag=follow_ap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chimp.com/developer/marketing/ap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 (API)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Architect’s Perspective</a:t>
            </a:r>
          </a:p>
        </p:txBody>
      </p:sp>
    </p:spTree>
    <p:extLst>
      <p:ext uri="{BB962C8B-B14F-4D97-AF65-F5344CB8AC3E}">
        <p14:creationId xmlns:p14="http://schemas.microsoft.com/office/powerpoint/2010/main" val="200543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830" y="828675"/>
            <a:ext cx="7636706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API Evaluation Analogous to HCI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Experts using heuristics</a:t>
            </a:r>
          </a:p>
          <a:p>
            <a:r>
              <a:rPr lang="en-US" dirty="0"/>
              <a:t>“Users”  do cognitive walkthroughs</a:t>
            </a:r>
          </a:p>
          <a:p>
            <a:r>
              <a:rPr lang="en-US" dirty="0"/>
              <a:t>“User” testing – given tasks programmers write against the API’s </a:t>
            </a:r>
          </a:p>
        </p:txBody>
      </p:sp>
    </p:spTree>
    <p:extLst>
      <p:ext uri="{BB962C8B-B14F-4D97-AF65-F5344CB8AC3E}">
        <p14:creationId xmlns:p14="http://schemas.microsoft.com/office/powerpoint/2010/main" val="75786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Heuristic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875592"/>
              </p:ext>
            </p:extLst>
          </p:nvPr>
        </p:nvGraphicFramePr>
        <p:xfrm>
          <a:off x="518159" y="1845734"/>
          <a:ext cx="8153400" cy="40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6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Heuristic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Measurement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Visibility of status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system state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Match to real world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Meaningful naming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User control and freedom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Abort or reset operations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Consistency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E.g., Parameter order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Error prevention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E.g., default parameters do the right thing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Recognition over recall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Naming again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Flexibility</a:t>
                      </a:r>
                      <a:r>
                        <a:rPr lang="en-US" baseline="0" dirty="0"/>
                        <a:t> and efficiency of use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Programmability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Aesthetic and minimalist design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naming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Error recognition and recovery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Helpful error returns/exceptions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Help and documentation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Available and accurate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07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Design Guidelines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9631"/>
              </p:ext>
            </p:extLst>
          </p:nvPr>
        </p:nvGraphicFramePr>
        <p:xfrm>
          <a:off x="403860" y="1779864"/>
          <a:ext cx="8382000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Cohesion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one thing well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Abstraction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Hide the implementation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hiding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Hide data and operations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Good naming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Self explanatory, consistent, metaphoric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Consider performance implications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Avoid excessive memory allocation, unnecessary computation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Minimize</a:t>
                      </a:r>
                      <a:r>
                        <a:rPr lang="en-US" sz="1400" baseline="0" dirty="0"/>
                        <a:t> i</a:t>
                      </a:r>
                      <a:r>
                        <a:rPr lang="en-US" sz="1400" dirty="0"/>
                        <a:t>nterface signature “surface area”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Fewer types, functions, parameters; “if in doubt, leave it out”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Good “ergonomics” (the “API feel”)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Consistent style for naming, parameter typing and order, error handling, calling order, etc. </a:t>
                      </a:r>
                    </a:p>
                    <a:p>
                      <a:r>
                        <a:rPr lang="en-US" sz="1400" dirty="0"/>
                        <a:t>Follow platform conventions, establish a guide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Take the client’s perspective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Sufficient functionality, testability consideration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Support usage (use case) policy (degree of client coupling)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General purpose – “policy free”, flexible;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Special purpose – “policy rich”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Document</a:t>
                      </a:r>
                    </a:p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Involve users to avoid</a:t>
                      </a:r>
                      <a:r>
                        <a:rPr lang="en-US" sz="1400" baseline="0" dirty="0"/>
                        <a:t> developer bias, include exception handling, unit tests, self documenting?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00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978" y="381000"/>
            <a:ext cx="4791644" cy="1222332"/>
          </a:xfrm>
        </p:spPr>
        <p:txBody>
          <a:bodyPr>
            <a:normAutofit/>
          </a:bodyPr>
          <a:lstStyle/>
          <a:p>
            <a:r>
              <a:rPr lang="en-US" dirty="0"/>
              <a:t>API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17940"/>
            <a:ext cx="7112000" cy="3249460"/>
          </a:xfrm>
        </p:spPr>
        <p:txBody>
          <a:bodyPr>
            <a:normAutofit/>
          </a:bodyPr>
          <a:lstStyle/>
          <a:p>
            <a:r>
              <a:rPr lang="en-US" b="1" dirty="0"/>
              <a:t>Correctness</a:t>
            </a:r>
            <a:r>
              <a:rPr lang="en-US" dirty="0"/>
              <a:t> - formal, precise and verifiable interface specifications – </a:t>
            </a:r>
            <a:r>
              <a:rPr lang="en-US" b="1" dirty="0"/>
              <a:t>“the contract”</a:t>
            </a:r>
          </a:p>
          <a:p>
            <a:pPr lvl="1"/>
            <a:r>
              <a:rPr lang="en-US" b="1" dirty="0"/>
              <a:t>Pre-condition</a:t>
            </a:r>
            <a:r>
              <a:rPr lang="en-US" dirty="0"/>
              <a:t> – always True before an interface is invoked; </a:t>
            </a:r>
            <a:r>
              <a:rPr lang="en-US" b="1" dirty="0"/>
              <a:t>client responsibility</a:t>
            </a:r>
          </a:p>
          <a:p>
            <a:pPr lvl="1"/>
            <a:r>
              <a:rPr lang="en-US" b="1" dirty="0"/>
              <a:t>Post-condition</a:t>
            </a:r>
            <a:r>
              <a:rPr lang="en-US" dirty="0"/>
              <a:t> – always True once a component  successfully completes it's assigned task; </a:t>
            </a:r>
            <a:r>
              <a:rPr lang="en-US" b="1" dirty="0"/>
              <a:t>supplier responsibility</a:t>
            </a:r>
          </a:p>
          <a:p>
            <a:pPr lvl="1"/>
            <a:r>
              <a:rPr lang="en-US" b="1" dirty="0"/>
              <a:t>Invariant</a:t>
            </a:r>
            <a:r>
              <a:rPr lang="en-US" dirty="0"/>
              <a:t> - conditions held True following each successful completion (or exception – contract not fulfilled); e.g., range of valid variable values</a:t>
            </a:r>
          </a:p>
          <a:p>
            <a:r>
              <a:rPr lang="en-US" b="1" dirty="0"/>
              <a:t>Performance</a:t>
            </a:r>
            <a:r>
              <a:rPr lang="en-US" dirty="0"/>
              <a:t> – fast, usually fast, variable but predictable, variable and unpredictable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199" y="1709998"/>
            <a:ext cx="70159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“Classes of a system communicate with one another on the basis of precisely defined benefits and obligations”  </a:t>
            </a:r>
          </a:p>
          <a:p>
            <a:pPr algn="r"/>
            <a:r>
              <a:rPr lang="en-US" sz="1400" dirty="0">
                <a:solidFill>
                  <a:srgbClr val="002060"/>
                </a:solidFill>
              </a:rPr>
              <a:t>Bertrand Meyer, CACM, Vol 36, No 9, 1993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5867400"/>
            <a:ext cx="5074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“The API Performance Contract”, </a:t>
            </a:r>
            <a:r>
              <a:rPr lang="en-US" sz="1400" dirty="0" err="1"/>
              <a:t>Sproull</a:t>
            </a:r>
            <a:r>
              <a:rPr lang="en-US" sz="1400" dirty="0"/>
              <a:t>, Waldo, CACM, 3/14</a:t>
            </a:r>
          </a:p>
        </p:txBody>
      </p:sp>
    </p:spTree>
    <p:extLst>
      <p:ext uri="{BB962C8B-B14F-4D97-AF65-F5344CB8AC3E}">
        <p14:creationId xmlns:p14="http://schemas.microsoft.com/office/powerpoint/2010/main" val="4055026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434236"/>
            <a:ext cx="7391400" cy="896938"/>
          </a:xfrm>
        </p:spPr>
        <p:txBody>
          <a:bodyPr wrap="square">
            <a:normAutofit fontScale="90000"/>
          </a:bodyPr>
          <a:lstStyle/>
          <a:p>
            <a:r>
              <a:rPr lang="en-US" dirty="0"/>
              <a:t>Documenting Interfaces: Interface Specification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1222"/>
            <a:ext cx="7848600" cy="369517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Interface identity</a:t>
            </a:r>
            <a:r>
              <a:rPr lang="en-US" dirty="0"/>
              <a:t> (name, version)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Responsibilities</a:t>
            </a:r>
            <a:r>
              <a:rPr lang="en-US" dirty="0"/>
              <a:t> (services, functions) provided (*IDL option)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Signature syntax (arguments, types, etc.) 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Semantics – usage scenarios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Pre/post  conditions, return values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Cross function coordination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Usage restrictions (initialization, timing of use, ownership, etc.)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Data type </a:t>
            </a:r>
            <a:r>
              <a:rPr lang="en-US" dirty="0"/>
              <a:t>definitions – application specific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Exception</a:t>
            </a:r>
            <a:r>
              <a:rPr lang="en-US" dirty="0"/>
              <a:t> definitions and handling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486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*IDL – Interface Description Language – self descriptive, language independent,  human and machine readable</a:t>
            </a:r>
          </a:p>
        </p:txBody>
      </p:sp>
    </p:spTree>
    <p:extLst>
      <p:ext uri="{BB962C8B-B14F-4D97-AF65-F5344CB8AC3E}">
        <p14:creationId xmlns:p14="http://schemas.microsoft.com/office/powerpoint/2010/main" val="4077670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45507" y="162046"/>
            <a:ext cx="8032275" cy="1514354"/>
          </a:xfrm>
        </p:spPr>
        <p:txBody>
          <a:bodyPr>
            <a:normAutofit fontScale="90000"/>
          </a:bodyPr>
          <a:lstStyle/>
          <a:p>
            <a:r>
              <a:rPr lang="en-US" dirty="0"/>
              <a:t>Documenting Interfaces: Interface</a:t>
            </a:r>
            <a:br>
              <a:rPr lang="en-US" dirty="0"/>
            </a:br>
            <a:r>
              <a:rPr lang="en-US" dirty="0"/>
              <a:t> Specification Template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112000" cy="4122738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Variability</a:t>
            </a:r>
            <a:r>
              <a:rPr lang="en-US" dirty="0"/>
              <a:t> provided by the interface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such as configuration, performance ranges, data capacity ranges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Quality attributes</a:t>
            </a:r>
            <a:r>
              <a:rPr lang="en-US" dirty="0"/>
              <a:t> of the interface, e.g., performance considerations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Resource requirements</a:t>
            </a:r>
            <a:r>
              <a:rPr lang="en-US" dirty="0"/>
              <a:t> (resources required, dependencies)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Rationale</a:t>
            </a:r>
            <a:r>
              <a:rPr lang="en-US" dirty="0"/>
              <a:t> / design issues and resolution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3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28675"/>
            <a:ext cx="5537039" cy="513988"/>
          </a:xfrm>
        </p:spPr>
        <p:txBody>
          <a:bodyPr>
            <a:normAutofit fontScale="90000"/>
          </a:bodyPr>
          <a:lstStyle/>
          <a:p>
            <a:r>
              <a:rPr lang="en-US" dirty="0"/>
              <a:t>Specification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524000"/>
          <a:ext cx="7391400" cy="4039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Interface Identity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userCreate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Responsibility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userCreate(firstName, lastName, type, email, password) {...}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9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Data Type Definitions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</a:t>
                      </a:r>
                      <a:r>
                        <a:rPr lang="en-US" sz="1000" dirty="0" err="1">
                          <a:effectLst/>
                        </a:rPr>
                        <a:t>firstName</a:t>
                      </a:r>
                      <a:r>
                        <a:rPr lang="en-US" sz="1000" dirty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</a:t>
                      </a:r>
                      <a:r>
                        <a:rPr lang="en-US" sz="1000" dirty="0" err="1">
                          <a:effectLst/>
                        </a:rPr>
                        <a:t>lastName</a:t>
                      </a:r>
                      <a:r>
                        <a:rPr lang="en-US" sz="1000" dirty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type; // default = “member”, other = “leader”, “admin”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email;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password;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int</a:t>
                      </a:r>
                      <a:r>
                        <a:rPr lang="en-US" sz="1000" dirty="0">
                          <a:effectLst/>
                        </a:rPr>
                        <a:t> id = </a:t>
                      </a:r>
                      <a:r>
                        <a:rPr lang="en-US" sz="1000" dirty="0" err="1">
                          <a:effectLst/>
                        </a:rPr>
                        <a:t>uniqid</a:t>
                      </a:r>
                      <a:r>
                        <a:rPr lang="en-US" sz="1000" dirty="0">
                          <a:effectLst/>
                        </a:rPr>
                        <a:t>(); // a unique identification number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Exception Definitions and Handling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UserAlreadyExistsException</a:t>
                      </a:r>
                      <a:r>
                        <a:rPr lang="en-US" sz="1000" dirty="0">
                          <a:effectLst/>
                        </a:rPr>
                        <a:t> - thrown when the system attempts to create a user that already has the specified </a:t>
                      </a:r>
                      <a:r>
                        <a:rPr lang="en-US" sz="1000" dirty="0" err="1">
                          <a:effectLst/>
                        </a:rPr>
                        <a:t>firstName</a:t>
                      </a:r>
                      <a:r>
                        <a:rPr lang="en-US" sz="1000" dirty="0">
                          <a:effectLst/>
                        </a:rPr>
                        <a:t> &amp; </a:t>
                      </a:r>
                      <a:r>
                        <a:rPr lang="en-US" sz="1000" dirty="0" err="1">
                          <a:effectLst/>
                        </a:rPr>
                        <a:t>lastName</a:t>
                      </a:r>
                      <a:r>
                        <a:rPr lang="en-US" sz="1000" dirty="0">
                          <a:effectLst/>
                        </a:rPr>
                        <a:t> or email. When thrown, the user is redirected to the Create User page.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UserNotAuthorizedException</a:t>
                      </a:r>
                      <a:r>
                        <a:rPr lang="en-US" sz="1000" dirty="0">
                          <a:effectLst/>
                        </a:rPr>
                        <a:t> - thrown when an unauthorized user tries to create a new user. When thrown, the user is redirected to the Create User page and an administrator is notified of this action.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89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32" y="381000"/>
            <a:ext cx="5341599" cy="869066"/>
          </a:xfrm>
        </p:spPr>
        <p:txBody>
          <a:bodyPr>
            <a:normAutofit fontScale="90000"/>
          </a:bodyPr>
          <a:lstStyle/>
          <a:p>
            <a:r>
              <a:rPr lang="en-US" dirty="0"/>
              <a:t>Specification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447800"/>
          <a:ext cx="7391400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Interface Identity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Shopping</a:t>
                      </a:r>
                      <a:r>
                        <a:rPr lang="en-US" sz="10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Cart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Responsibility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 Item to cart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● URL</a:t>
                      </a: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/account/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addItemToCart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● POST</a:t>
                      </a: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Input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Item: JSON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ItemObject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Output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The server adds the item to the user’s cart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A status message and code is returned back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9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Data Type Definitions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 JSON format: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Name - Name of the 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Rating - Rating of the 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 - Description of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Array of {Vendor, Price, Link} - Vendor - A vendor selling the object; 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Price - The price for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vendor;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- A link to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vendors store with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object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4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Exception Definitions and Handling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server will return back JSON output with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error code as well as a message describing what the issue was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24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EB8C-920A-48C7-A2EB-996CE849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 use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6CF4B-83D8-4126-BC4B-1A6A93C4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Google: 6.9 billion API calls/day (2020)</a:t>
            </a:r>
          </a:p>
          <a:p>
            <a:pPr marL="806958" lvl="1" indent="-400050">
              <a:buFont typeface="Wingdings" panose="05000000000000000000" pitchFamily="2" charset="2"/>
              <a:buChar char="Ø"/>
            </a:pPr>
            <a:r>
              <a:rPr lang="en-US" dirty="0"/>
              <a:t>2.5 trillion Google searches/year in 2020 ~ 63,000 queries/second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Facebook: 5 billion API calls/day (October 2009)*</a:t>
            </a:r>
          </a:p>
          <a:p>
            <a:pPr marL="806958" lvl="1" indent="-400050">
              <a:buFont typeface="Wingdings" panose="05000000000000000000" pitchFamily="2" charset="2"/>
              <a:buChar char="Ø"/>
            </a:pPr>
            <a:r>
              <a:rPr lang="en-US" b="1" dirty="0"/>
              <a:t>Every 60 seconds,</a:t>
            </a:r>
            <a:r>
              <a:rPr lang="en-US" dirty="0"/>
              <a:t> 317,000 status updates; 400 new users; 147,000 photos uploaded; and 54,000 shared links. (2020)</a:t>
            </a:r>
          </a:p>
          <a:p>
            <a:pPr marL="806958" lvl="1" indent="-400050">
              <a:buFont typeface="Wingdings" panose="05000000000000000000" pitchFamily="2" charset="2"/>
              <a:buChar char="Ø"/>
            </a:pPr>
            <a:r>
              <a:rPr lang="en-US" dirty="0"/>
              <a:t>8 billion average daily video views (2020)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Twitter: 3 billion API calls/day, 75% of all traffic (April 2010)*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Netflix: 20 billion API calls/month (January 2011)**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eBay: 9 billion API calls/month (November 2009)***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Bing: 3 billion API calls/month (March 2009)*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NPR: 1.1 billion API-delivered stories/month (March 2010)*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Amazon: over 100 billion objects stored in S3 (March 2010)*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26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AE36-FCE2-4EFD-AC7F-D7C26FD7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hackathon view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2C512-4313-40DF-B578-013F795D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Communications APIs</a:t>
            </a:r>
            <a:br>
              <a:rPr lang="en-US" dirty="0"/>
            </a:br>
            <a:r>
              <a:rPr lang="en-US" dirty="0">
                <a:hlinkClick r:id="rId3"/>
              </a:rPr>
              <a:t>Twilio</a:t>
            </a:r>
            <a:r>
              <a:rPr lang="en-US" dirty="0">
                <a:hlinkClick r:id="rId4"/>
              </a:rPr>
              <a:t> </a:t>
            </a:r>
            <a:r>
              <a:rPr lang="en-US" dirty="0"/>
              <a:t>(SMS, Messaging, Voice)</a:t>
            </a:r>
          </a:p>
          <a:p>
            <a:br>
              <a:rPr lang="en-US" dirty="0"/>
            </a:br>
            <a:r>
              <a:rPr lang="en-US" b="1" dirty="0"/>
              <a:t>Social APIs</a:t>
            </a:r>
            <a:br>
              <a:rPr lang="en-US" dirty="0"/>
            </a:br>
            <a:r>
              <a:rPr lang="en-US" dirty="0">
                <a:hlinkClick r:id="rId5"/>
              </a:rPr>
              <a:t>Facebook</a:t>
            </a:r>
            <a:endParaRPr lang="en-US" dirty="0"/>
          </a:p>
          <a:p>
            <a:r>
              <a:rPr lang="en-US" b="1" dirty="0"/>
              <a:t>Payments APIs</a:t>
            </a:r>
            <a:br>
              <a:rPr lang="en-US" dirty="0"/>
            </a:br>
            <a:r>
              <a:rPr lang="en-US" dirty="0"/>
              <a:t>Despite some concerns over its security, </a:t>
            </a:r>
            <a:r>
              <a:rPr lang="en-US" dirty="0">
                <a:hlinkClick r:id="rId6"/>
              </a:rPr>
              <a:t>Venmo</a:t>
            </a:r>
            <a:endParaRPr lang="en-US" dirty="0"/>
          </a:p>
          <a:p>
            <a:br>
              <a:rPr lang="en-US" dirty="0"/>
            </a:br>
            <a:r>
              <a:rPr lang="en-US" b="1" dirty="0"/>
              <a:t>Geo APIs</a:t>
            </a:r>
            <a:br>
              <a:rPr lang="en-US" dirty="0"/>
            </a:br>
            <a:r>
              <a:rPr lang="en-US" dirty="0"/>
              <a:t>Unsurprisingly, </a:t>
            </a:r>
            <a:r>
              <a:rPr lang="en-US" dirty="0">
                <a:hlinkClick r:id="rId7"/>
              </a:rPr>
              <a:t>Google </a:t>
            </a:r>
            <a:endParaRPr lang="en-US" dirty="0"/>
          </a:p>
          <a:p>
            <a:r>
              <a:rPr lang="en-US" b="1" dirty="0"/>
              <a:t>Music APIs</a:t>
            </a:r>
          </a:p>
          <a:p>
            <a:r>
              <a:rPr lang="en-US" dirty="0"/>
              <a:t>Spotify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9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381000"/>
            <a:ext cx="5113406" cy="913829"/>
          </a:xfrm>
        </p:spPr>
        <p:txBody>
          <a:bodyPr>
            <a:normAutofit/>
          </a:bodyPr>
          <a:lstStyle/>
          <a:p>
            <a:r>
              <a:rPr lang="en-US" dirty="0"/>
              <a:t>What is an API?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213" y="1828800"/>
            <a:ext cx="7112000" cy="4122737"/>
          </a:xfrm>
        </p:spPr>
        <p:txBody>
          <a:bodyPr>
            <a:normAutofit/>
          </a:bodyPr>
          <a:lstStyle/>
          <a:p>
            <a:r>
              <a:rPr lang="en-US" dirty="0"/>
              <a:t>Exposes the </a:t>
            </a:r>
            <a:r>
              <a:rPr lang="en-US" b="1" dirty="0"/>
              <a:t>public facing functionality</a:t>
            </a:r>
            <a:r>
              <a:rPr lang="en-US" dirty="0"/>
              <a:t> of a software component</a:t>
            </a:r>
          </a:p>
          <a:p>
            <a:pPr lvl="1"/>
            <a:r>
              <a:rPr lang="en-US" b="1" dirty="0"/>
              <a:t>Operations, inputs, and outputs</a:t>
            </a:r>
          </a:p>
          <a:p>
            <a:r>
              <a:rPr lang="en-US" dirty="0"/>
              <a:t>Exposes functionality </a:t>
            </a:r>
            <a:r>
              <a:rPr lang="en-US" b="1" dirty="0"/>
              <a:t>independent of implementation</a:t>
            </a:r>
          </a:p>
          <a:p>
            <a:r>
              <a:rPr lang="en-US" b="1" dirty="0"/>
              <a:t>Internal </a:t>
            </a:r>
            <a:r>
              <a:rPr lang="en-US" dirty="0"/>
              <a:t>components and services and</a:t>
            </a:r>
            <a:r>
              <a:rPr lang="en-US" b="1" dirty="0"/>
              <a:t> </a:t>
            </a:r>
            <a:r>
              <a:rPr lang="en-US" dirty="0"/>
              <a:t>public</a:t>
            </a:r>
            <a:r>
              <a:rPr lang="en-US" b="1" dirty="0"/>
              <a:t> external</a:t>
            </a:r>
            <a:r>
              <a:rPr lang="en-US" dirty="0"/>
              <a:t> facing frameworks and services</a:t>
            </a:r>
          </a:p>
          <a:p>
            <a:r>
              <a:rPr lang="en-US" b="1" dirty="0"/>
              <a:t>Proxy for remote call</a:t>
            </a:r>
            <a:r>
              <a:rPr lang="en-US" dirty="0"/>
              <a:t> invocation protocols (e.g., Java RMI, SOAP or REST)</a:t>
            </a:r>
          </a:p>
          <a:p>
            <a:pPr lvl="1"/>
            <a:r>
              <a:rPr lang="en-US" dirty="0"/>
              <a:t>XML, JSON message encoding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77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4461" y="828675"/>
            <a:ext cx="4621457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Commercial API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362" y="1754188"/>
            <a:ext cx="7462837" cy="43418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Pick one of the following API’s :</a:t>
            </a:r>
          </a:p>
          <a:p>
            <a:pPr lvl="2"/>
            <a:r>
              <a:rPr lang="en-US" dirty="0">
                <a:hlinkClick r:id="rId2"/>
              </a:rPr>
              <a:t>MailChimp Marketing API</a:t>
            </a:r>
            <a:endParaRPr lang="en-US" dirty="0"/>
          </a:p>
          <a:p>
            <a:pPr lvl="2"/>
            <a:r>
              <a:rPr lang="en-US" dirty="0">
                <a:solidFill>
                  <a:srgbClr val="006600"/>
                </a:solidFill>
              </a:rPr>
              <a:t>Drone Kit</a:t>
            </a:r>
          </a:p>
          <a:p>
            <a:pPr lvl="2"/>
            <a:r>
              <a:rPr lang="en-US" dirty="0">
                <a:solidFill>
                  <a:srgbClr val="006600"/>
                </a:solidFill>
              </a:rPr>
              <a:t>GitLab</a:t>
            </a:r>
          </a:p>
          <a:p>
            <a:pPr lvl="2"/>
            <a:r>
              <a:rPr lang="en-US" dirty="0">
                <a:solidFill>
                  <a:srgbClr val="006600"/>
                </a:solidFill>
              </a:rPr>
              <a:t>Crypto++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Browse to form learnability first impressions</a:t>
            </a:r>
          </a:p>
          <a:p>
            <a:r>
              <a:rPr lang="en-US" dirty="0">
                <a:solidFill>
                  <a:srgbClr val="006600"/>
                </a:solidFill>
              </a:rPr>
              <a:t>Evaluate the details of a few specific API’s from a coder’s perspective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Understandable?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Simple to use?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Limitations or other concerns? 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Cohesion/coupling?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60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0850"/>
            <a:ext cx="4066679" cy="843979"/>
          </a:xfrm>
        </p:spPr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“How to Design a Good API and Why it Matters”, Joshua Bloch, Google</a:t>
            </a:r>
          </a:p>
          <a:p>
            <a:r>
              <a:rPr lang="en-US" dirty="0"/>
              <a:t>“API Design Matters” </a:t>
            </a:r>
            <a:r>
              <a:rPr lang="en-US" dirty="0" err="1"/>
              <a:t>Michi</a:t>
            </a:r>
            <a:r>
              <a:rPr lang="en-US" dirty="0"/>
              <a:t> Henning, CACM May 2009</a:t>
            </a:r>
          </a:p>
          <a:p>
            <a:r>
              <a:rPr lang="en-US" dirty="0"/>
              <a:t>“Practical API Design: Confessions of a Java Framework Architect”, </a:t>
            </a:r>
            <a:r>
              <a:rPr lang="en-US" dirty="0" err="1"/>
              <a:t>Jaroslav</a:t>
            </a:r>
            <a:r>
              <a:rPr lang="en-US" dirty="0"/>
              <a:t> </a:t>
            </a:r>
            <a:r>
              <a:rPr lang="en-US" dirty="0" err="1"/>
              <a:t>Tulach</a:t>
            </a:r>
            <a:r>
              <a:rPr lang="en-US" dirty="0"/>
              <a:t>, Books 24x7</a:t>
            </a:r>
          </a:p>
          <a:p>
            <a:r>
              <a:rPr lang="en-US" dirty="0"/>
              <a:t>“Improving API Usability”, Myers </a:t>
            </a:r>
            <a:r>
              <a:rPr lang="en-US" dirty="0" err="1"/>
              <a:t>Stylos</a:t>
            </a:r>
            <a:r>
              <a:rPr lang="en-US" dirty="0"/>
              <a:t>, CACM May 2016</a:t>
            </a:r>
          </a:p>
        </p:txBody>
      </p:sp>
    </p:spTree>
    <p:extLst>
      <p:ext uri="{BB962C8B-B14F-4D97-AF65-F5344CB8AC3E}">
        <p14:creationId xmlns:p14="http://schemas.microsoft.com/office/powerpoint/2010/main" val="141552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273050"/>
            <a:ext cx="6294795" cy="1127337"/>
          </a:xfrm>
        </p:spPr>
        <p:txBody>
          <a:bodyPr>
            <a:normAutofit fontScale="90000"/>
          </a:bodyPr>
          <a:lstStyle/>
          <a:p>
            <a:r>
              <a:rPr lang="en-US"/>
              <a:t>Why is API Design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809750"/>
            <a:ext cx="7848600" cy="4572000"/>
          </a:xfrm>
        </p:spPr>
        <p:txBody>
          <a:bodyPr>
            <a:normAutofit/>
          </a:bodyPr>
          <a:lstStyle/>
          <a:p>
            <a:r>
              <a:rPr lang="en-US" b="1"/>
              <a:t>Enable support of QA’s </a:t>
            </a:r>
            <a:r>
              <a:rPr lang="en-US"/>
              <a:t>(e.g., modifiability, interoperability)</a:t>
            </a:r>
            <a:endParaRPr lang="en-US" b="1"/>
          </a:p>
          <a:p>
            <a:r>
              <a:rPr lang="en-US" b="1"/>
              <a:t>Internal APIs</a:t>
            </a:r>
            <a:r>
              <a:rPr lang="en-US"/>
              <a:t> enable successful </a:t>
            </a:r>
            <a:r>
              <a:rPr lang="en-US" b="1"/>
              <a:t>development </a:t>
            </a:r>
            <a:r>
              <a:rPr lang="en-US"/>
              <a:t>and </a:t>
            </a:r>
            <a:r>
              <a:rPr lang="en-US" b="1"/>
              <a:t>support</a:t>
            </a:r>
          </a:p>
          <a:p>
            <a:r>
              <a:rPr lang="en-US" b="1"/>
              <a:t>Successful public APIs capture customers</a:t>
            </a:r>
            <a:r>
              <a:rPr lang="en-US"/>
              <a:t> …</a:t>
            </a:r>
          </a:p>
          <a:p>
            <a:r>
              <a:rPr lang="en-US"/>
              <a:t>But poor API’s </a:t>
            </a:r>
            <a:r>
              <a:rPr lang="en-US" b="1"/>
              <a:t>can</a:t>
            </a:r>
            <a:r>
              <a:rPr lang="en-US"/>
              <a:t> </a:t>
            </a:r>
            <a:r>
              <a:rPr lang="en-US" b="1"/>
              <a:t>become</a:t>
            </a:r>
            <a:r>
              <a:rPr lang="en-US"/>
              <a:t> a </a:t>
            </a:r>
            <a:r>
              <a:rPr lang="en-US" b="1"/>
              <a:t>liability</a:t>
            </a:r>
          </a:p>
          <a:p>
            <a:pPr lvl="1"/>
            <a:r>
              <a:rPr lang="en-US" b="1"/>
              <a:t>Customers invest heavily</a:t>
            </a:r>
            <a:r>
              <a:rPr lang="en-US"/>
              <a:t>: developing, learning, using</a:t>
            </a:r>
          </a:p>
          <a:p>
            <a:pPr lvl="1"/>
            <a:r>
              <a:rPr lang="en-US" b="1"/>
              <a:t>Cost to stop</a:t>
            </a:r>
            <a:r>
              <a:rPr lang="en-US"/>
              <a:t> using an API can be </a:t>
            </a:r>
            <a:r>
              <a:rPr lang="en-US" b="1"/>
              <a:t>prohibitive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Public APIs are forever</a:t>
            </a:r>
            <a:r>
              <a:rPr lang="en-US"/>
              <a:t> - one chance to get it right</a:t>
            </a:r>
          </a:p>
          <a:p>
            <a:pPr lvl="1">
              <a:buNone/>
            </a:pPr>
            <a:r>
              <a:rPr lang="en-US"/>
              <a:t>	</a:t>
            </a:r>
          </a:p>
          <a:p>
            <a:pPr lvl="1">
              <a:buNone/>
            </a:pPr>
            <a:r>
              <a:rPr lang="en-US" sz="2400">
                <a:solidFill>
                  <a:schemeClr val="tx2">
                    <a:lumMod val="90000"/>
                    <a:lumOff val="10000"/>
                  </a:schemeClr>
                </a:solidFill>
              </a:rPr>
              <a:t>“The first version of an API is always easy”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8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23850"/>
            <a:ext cx="5134482" cy="970979"/>
          </a:xfrm>
        </p:spPr>
        <p:txBody>
          <a:bodyPr>
            <a:normAutofit/>
          </a:bodyPr>
          <a:lstStyle/>
          <a:p>
            <a:r>
              <a:rPr lang="en-US" dirty="0"/>
              <a:t>Conway’s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 Melvin Conway in 1968 …</a:t>
            </a:r>
          </a:p>
          <a:p>
            <a:pPr indent="0">
              <a:buNone/>
            </a:pPr>
            <a:r>
              <a:rPr lang="en-US" dirty="0"/>
              <a:t>“organizations which design systems ... are constrained to produce designs which are copies of the communication structures of these organizations”</a:t>
            </a:r>
          </a:p>
          <a:p>
            <a:r>
              <a:rPr lang="en-US" dirty="0"/>
              <a:t>For two software </a:t>
            </a:r>
            <a:r>
              <a:rPr lang="en-US" b="1" dirty="0"/>
              <a:t>modules to interface</a:t>
            </a:r>
            <a:r>
              <a:rPr lang="en-US" dirty="0"/>
              <a:t> properly, </a:t>
            </a:r>
            <a:r>
              <a:rPr lang="en-US" b="1" dirty="0"/>
              <a:t>developers</a:t>
            </a:r>
            <a:r>
              <a:rPr lang="en-US" dirty="0"/>
              <a:t> of each module must </a:t>
            </a:r>
            <a:r>
              <a:rPr lang="en-US" b="1" dirty="0"/>
              <a:t>communicate</a:t>
            </a:r>
          </a:p>
          <a:p>
            <a:r>
              <a:rPr lang="en-US" dirty="0"/>
              <a:t>Therefore a </a:t>
            </a:r>
            <a:r>
              <a:rPr lang="en-US" b="1" dirty="0"/>
              <a:t>system’s interface </a:t>
            </a:r>
            <a:r>
              <a:rPr lang="en-US" dirty="0"/>
              <a:t>(architecture) structure will </a:t>
            </a:r>
            <a:r>
              <a:rPr lang="en-US" b="1" dirty="0"/>
              <a:t>reflect</a:t>
            </a:r>
            <a:r>
              <a:rPr lang="en-US" dirty="0"/>
              <a:t> its </a:t>
            </a:r>
            <a:r>
              <a:rPr lang="en-US" b="1" dirty="0"/>
              <a:t>social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1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773" y="533400"/>
            <a:ext cx="5816701" cy="637784"/>
          </a:xfrm>
        </p:spPr>
        <p:txBody>
          <a:bodyPr>
            <a:normAutofit fontScale="90000"/>
          </a:bodyPr>
          <a:lstStyle/>
          <a:p>
            <a:r>
              <a:rPr lang="en-US" dirty="0"/>
              <a:t>The Cost of Poor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773" y="1784350"/>
            <a:ext cx="8001000" cy="4267200"/>
          </a:xfrm>
        </p:spPr>
        <p:txBody>
          <a:bodyPr>
            <a:normAutofit/>
          </a:bodyPr>
          <a:lstStyle/>
          <a:p>
            <a:r>
              <a:rPr lang="en-US" b="1" dirty="0"/>
              <a:t>Longer development times </a:t>
            </a:r>
          </a:p>
          <a:p>
            <a:pPr lvl="1"/>
            <a:r>
              <a:rPr lang="en-US" dirty="0"/>
              <a:t>Harder to </a:t>
            </a:r>
            <a:r>
              <a:rPr lang="en-US" b="1" dirty="0"/>
              <a:t>understand</a:t>
            </a:r>
            <a:r>
              <a:rPr lang="en-US" dirty="0"/>
              <a:t> </a:t>
            </a:r>
            <a:r>
              <a:rPr lang="en-US" b="1" dirty="0"/>
              <a:t>during design</a:t>
            </a:r>
          </a:p>
          <a:p>
            <a:pPr lvl="1"/>
            <a:r>
              <a:rPr lang="en-US" b="1" dirty="0"/>
              <a:t>Difficult to program</a:t>
            </a:r>
            <a:r>
              <a:rPr lang="en-US" dirty="0"/>
              <a:t>, may require extra code</a:t>
            </a:r>
          </a:p>
          <a:p>
            <a:pPr lvl="2"/>
            <a:r>
              <a:rPr lang="en-US" sz="2000" dirty="0"/>
              <a:t>Program size, complexity, and efficiency</a:t>
            </a:r>
          </a:p>
          <a:p>
            <a:pPr lvl="1"/>
            <a:r>
              <a:rPr lang="en-US" sz="2000" b="1" dirty="0"/>
              <a:t>Complex code</a:t>
            </a:r>
            <a:r>
              <a:rPr lang="en-US" sz="2000" dirty="0"/>
              <a:t> implies </a:t>
            </a:r>
            <a:r>
              <a:rPr lang="en-US" sz="2000" b="1" dirty="0"/>
              <a:t>more testing </a:t>
            </a:r>
            <a:r>
              <a:rPr lang="en-US" sz="2000" dirty="0"/>
              <a:t>with </a:t>
            </a:r>
            <a:r>
              <a:rPr lang="en-US" sz="2000" b="1" dirty="0"/>
              <a:t>greater bug risk </a:t>
            </a:r>
          </a:p>
          <a:p>
            <a:r>
              <a:rPr lang="en-US" dirty="0"/>
              <a:t>Hierarchies of </a:t>
            </a:r>
            <a:r>
              <a:rPr lang="en-US" b="1" dirty="0"/>
              <a:t>layered APIs compound the costs</a:t>
            </a:r>
          </a:p>
          <a:p>
            <a:pPr lvl="1"/>
            <a:r>
              <a:rPr lang="en-US" b="1" dirty="0"/>
              <a:t>Defect amplification - </a:t>
            </a:r>
            <a:r>
              <a:rPr lang="en-US" dirty="0"/>
              <a:t>defects in lower layers </a:t>
            </a:r>
            <a:r>
              <a:rPr lang="en-US" b="1" dirty="0"/>
              <a:t>propagate upward</a:t>
            </a:r>
            <a:r>
              <a:rPr lang="en-US" dirty="0"/>
              <a:t> with greater impact </a:t>
            </a:r>
          </a:p>
          <a:p>
            <a:pPr lvl="2"/>
            <a:r>
              <a:rPr lang="en-US" dirty="0"/>
              <a:t>E.g., security holes in low level c library string manipulation APIs</a:t>
            </a:r>
          </a:p>
          <a:p>
            <a:pPr lvl="1"/>
            <a:r>
              <a:rPr lang="en-US" dirty="0"/>
              <a:t>Adding </a:t>
            </a:r>
            <a:r>
              <a:rPr lang="en-US" b="1" dirty="0"/>
              <a:t>wrappers hide</a:t>
            </a:r>
            <a:r>
              <a:rPr lang="en-US" dirty="0"/>
              <a:t> but </a:t>
            </a:r>
            <a:r>
              <a:rPr lang="en-US" b="1" dirty="0"/>
              <a:t>don’t fix </a:t>
            </a:r>
            <a:r>
              <a:rPr lang="en-US" dirty="0"/>
              <a:t>a bad API</a:t>
            </a:r>
          </a:p>
        </p:txBody>
      </p:sp>
    </p:spTree>
    <p:extLst>
      <p:ext uri="{BB962C8B-B14F-4D97-AF65-F5344CB8AC3E}">
        <p14:creationId xmlns:p14="http://schemas.microsoft.com/office/powerpoint/2010/main" val="362317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643" y="828675"/>
            <a:ext cx="7837082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API Design Important to an Architect?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914525"/>
            <a:ext cx="8148638" cy="4114800"/>
          </a:xfrm>
        </p:spPr>
        <p:txBody>
          <a:bodyPr>
            <a:normAutofit/>
          </a:bodyPr>
          <a:lstStyle/>
          <a:p>
            <a:r>
              <a:rPr lang="en-US" b="1" dirty="0"/>
              <a:t>APIs</a:t>
            </a:r>
            <a:r>
              <a:rPr lang="en-US" dirty="0"/>
              <a:t> are one of an </a:t>
            </a:r>
            <a:r>
              <a:rPr lang="en-US" b="1" dirty="0"/>
              <a:t>architecture’s most tangible and useful outcomes</a:t>
            </a:r>
          </a:p>
          <a:p>
            <a:r>
              <a:rPr lang="en-US" b="1" dirty="0"/>
              <a:t>Every architecturally significant module </a:t>
            </a:r>
            <a:r>
              <a:rPr lang="en-US" dirty="0"/>
              <a:t>will </a:t>
            </a:r>
            <a:r>
              <a:rPr lang="en-US" b="1" dirty="0"/>
              <a:t>have an associated interface</a:t>
            </a:r>
            <a:endParaRPr lang="en-US" dirty="0"/>
          </a:p>
          <a:p>
            <a:r>
              <a:rPr lang="en-US" dirty="0"/>
              <a:t>Good </a:t>
            </a:r>
            <a:r>
              <a:rPr lang="en-US" b="1" dirty="0"/>
              <a:t>interface design </a:t>
            </a:r>
            <a:r>
              <a:rPr lang="en-US" dirty="0"/>
              <a:t>helps realize </a:t>
            </a:r>
            <a:r>
              <a:rPr lang="en-US" b="1" dirty="0"/>
              <a:t>architecture objectives </a:t>
            </a:r>
            <a:r>
              <a:rPr lang="en-US" dirty="0"/>
              <a:t>during construction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architect</a:t>
            </a:r>
            <a:r>
              <a:rPr lang="en-US" dirty="0"/>
              <a:t> should </a:t>
            </a:r>
            <a:r>
              <a:rPr lang="en-US" b="1" dirty="0"/>
              <a:t>oversee</a:t>
            </a:r>
            <a:r>
              <a:rPr lang="en-US" dirty="0"/>
              <a:t> (do) </a:t>
            </a:r>
            <a:r>
              <a:rPr lang="en-US" b="1" dirty="0"/>
              <a:t>interface design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architect</a:t>
            </a:r>
            <a:r>
              <a:rPr lang="en-US" dirty="0"/>
              <a:t> should </a:t>
            </a:r>
            <a:r>
              <a:rPr lang="en-US" b="1" dirty="0"/>
              <a:t>dictate API style and policy </a:t>
            </a:r>
            <a:r>
              <a:rPr lang="en-US" dirty="0"/>
              <a:t>– e.g., naming</a:t>
            </a:r>
          </a:p>
          <a:p>
            <a:r>
              <a:rPr lang="en-US" b="1" dirty="0"/>
              <a:t>Useful modules</a:t>
            </a:r>
            <a:r>
              <a:rPr lang="en-US" dirty="0"/>
              <a:t> tend to </a:t>
            </a:r>
            <a:r>
              <a:rPr lang="en-US" b="1" dirty="0"/>
              <a:t>get reused</a:t>
            </a:r>
            <a:endParaRPr lang="en-US" dirty="0"/>
          </a:p>
          <a:p>
            <a:pPr lvl="1"/>
            <a:r>
              <a:rPr lang="en-US" dirty="0"/>
              <a:t>Good reusable modules are </a:t>
            </a:r>
            <a:r>
              <a:rPr lang="en-US" b="1" dirty="0"/>
              <a:t>business assets </a:t>
            </a:r>
            <a:r>
              <a:rPr lang="en-US" dirty="0"/>
              <a:t>– </a:t>
            </a:r>
            <a:r>
              <a:rPr lang="en-US" b="1" dirty="0"/>
              <a:t>frameworks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599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1" y="419100"/>
            <a:ext cx="5902572" cy="875729"/>
          </a:xfrm>
        </p:spPr>
        <p:txBody>
          <a:bodyPr>
            <a:normAutofit/>
          </a:bodyPr>
          <a:lstStyle/>
          <a:p>
            <a:r>
              <a:rPr lang="en-US" dirty="0"/>
              <a:t>API “Quality Attributes”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Usability (“</a:t>
            </a:r>
            <a:r>
              <a:rPr lang="en-US" dirty="0" err="1"/>
              <a:t>DevX</a:t>
            </a:r>
            <a:r>
              <a:rPr lang="en-US" dirty="0"/>
              <a:t>”)</a:t>
            </a:r>
          </a:p>
          <a:p>
            <a:pPr lvl="1"/>
            <a:r>
              <a:rPr lang="en-US" b="1" dirty="0"/>
              <a:t>Satisfies</a:t>
            </a:r>
            <a:r>
              <a:rPr lang="en-US" dirty="0"/>
              <a:t> requirements (of course)</a:t>
            </a:r>
          </a:p>
          <a:p>
            <a:pPr lvl="1"/>
            <a:r>
              <a:rPr lang="en-US" b="1" dirty="0"/>
              <a:t>Learnability</a:t>
            </a:r>
          </a:p>
          <a:p>
            <a:pPr lvl="1"/>
            <a:r>
              <a:rPr lang="en-US" b="1" dirty="0"/>
              <a:t>Productivity</a:t>
            </a:r>
            <a:r>
              <a:rPr lang="en-US" dirty="0"/>
              <a:t> - easy to use, even without documentation</a:t>
            </a:r>
          </a:p>
          <a:p>
            <a:pPr lvl="1"/>
            <a:r>
              <a:rPr lang="en-US" b="1" dirty="0"/>
              <a:t>Understandability</a:t>
            </a:r>
          </a:p>
          <a:p>
            <a:pPr lvl="2"/>
            <a:r>
              <a:rPr lang="en-US" dirty="0"/>
              <a:t>Hard to misuse</a:t>
            </a:r>
          </a:p>
          <a:p>
            <a:pPr lvl="2"/>
            <a:r>
              <a:rPr lang="en-US" dirty="0"/>
              <a:t>Easy to read and maintain code that uses it</a:t>
            </a:r>
          </a:p>
          <a:p>
            <a:pPr lvl="1"/>
            <a:r>
              <a:rPr lang="en-US" b="1" dirty="0"/>
              <a:t>Simple, consistent</a:t>
            </a:r>
          </a:p>
        </p:txBody>
      </p:sp>
    </p:spTree>
    <p:extLst>
      <p:ext uri="{BB962C8B-B14F-4D97-AF65-F5344CB8AC3E}">
        <p14:creationId xmlns:p14="http://schemas.microsoft.com/office/powerpoint/2010/main" val="368686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77800"/>
            <a:ext cx="6378744" cy="1117029"/>
          </a:xfrm>
        </p:spPr>
        <p:txBody>
          <a:bodyPr>
            <a:normAutofit fontScale="90000"/>
          </a:bodyPr>
          <a:lstStyle/>
          <a:p>
            <a:r>
              <a:rPr lang="en-US" dirty="0"/>
              <a:t>API “Quality Attributes”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Expressiveness</a:t>
            </a:r>
            <a:r>
              <a:rPr lang="en-US" dirty="0"/>
              <a:t> – abstraction matches developer’s mental model</a:t>
            </a:r>
          </a:p>
          <a:p>
            <a:r>
              <a:rPr lang="en-US" b="1" dirty="0"/>
              <a:t>Extensibility</a:t>
            </a:r>
            <a:r>
              <a:rPr lang="en-US" dirty="0"/>
              <a:t> - stable but easy to extend for new versions as necessary</a:t>
            </a:r>
          </a:p>
          <a:p>
            <a:r>
              <a:rPr lang="en-US" b="1" dirty="0"/>
              <a:t>Performance</a:t>
            </a:r>
            <a:r>
              <a:rPr lang="en-US" dirty="0"/>
              <a:t> – speed and resource consumption</a:t>
            </a:r>
          </a:p>
          <a:p>
            <a:r>
              <a:rPr lang="en-US" b="1" dirty="0"/>
              <a:t>Robustness and security</a:t>
            </a:r>
          </a:p>
        </p:txBody>
      </p:sp>
    </p:spTree>
    <p:extLst>
      <p:ext uri="{BB962C8B-B14F-4D97-AF65-F5344CB8AC3E}">
        <p14:creationId xmlns:p14="http://schemas.microsoft.com/office/powerpoint/2010/main" val="251730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54000"/>
            <a:ext cx="6113445" cy="10408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Process Of API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Preamble - system </a:t>
            </a:r>
            <a:r>
              <a:rPr lang="en-US" b="1" dirty="0"/>
              <a:t>requirements</a:t>
            </a:r>
            <a:r>
              <a:rPr lang="en-US" dirty="0"/>
              <a:t> and software </a:t>
            </a:r>
            <a:r>
              <a:rPr lang="en-US" b="1" dirty="0"/>
              <a:t>architecture</a:t>
            </a:r>
            <a:r>
              <a:rPr lang="en-US" dirty="0"/>
              <a:t> identify components of interest</a:t>
            </a:r>
          </a:p>
          <a:p>
            <a:r>
              <a:rPr lang="en-US" dirty="0"/>
              <a:t>For an API instance - write a short </a:t>
            </a:r>
            <a:r>
              <a:rPr lang="en-US" b="1" dirty="0"/>
              <a:t>specification, prototype, evaluate, refine</a:t>
            </a:r>
          </a:p>
          <a:p>
            <a:r>
              <a:rPr lang="en-US" b="1" dirty="0"/>
              <a:t>Write</a:t>
            </a:r>
            <a:r>
              <a:rPr lang="en-US" dirty="0"/>
              <a:t> to the API </a:t>
            </a:r>
            <a:r>
              <a:rPr lang="en-US" b="1" dirty="0"/>
              <a:t>early</a:t>
            </a:r>
            <a:r>
              <a:rPr lang="en-US" dirty="0"/>
              <a:t> and </a:t>
            </a:r>
            <a:r>
              <a:rPr lang="en-US" b="1" dirty="0"/>
              <a:t>often</a:t>
            </a:r>
          </a:p>
          <a:p>
            <a:pPr lvl="1"/>
            <a:r>
              <a:rPr lang="en-US" dirty="0"/>
              <a:t>Expect </a:t>
            </a:r>
            <a:r>
              <a:rPr lang="en-US" b="1" dirty="0"/>
              <a:t>defects and changes</a:t>
            </a:r>
            <a:r>
              <a:rPr lang="en-US" dirty="0"/>
              <a:t> to </a:t>
            </a:r>
            <a:r>
              <a:rPr lang="en-US" b="1" dirty="0"/>
              <a:t>evolve</a:t>
            </a:r>
            <a:r>
              <a:rPr lang="en-US" dirty="0"/>
              <a:t> the API</a:t>
            </a:r>
          </a:p>
          <a:p>
            <a:pPr lvl="1"/>
            <a:r>
              <a:rPr lang="en-US" dirty="0"/>
              <a:t>The client code artifacts live on as </a:t>
            </a:r>
            <a:r>
              <a:rPr lang="en-US" b="1" dirty="0"/>
              <a:t>examples</a:t>
            </a:r>
            <a:r>
              <a:rPr lang="en-US" dirty="0"/>
              <a:t> and </a:t>
            </a:r>
            <a:r>
              <a:rPr lang="en-US" b="1" dirty="0"/>
              <a:t>unit tests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366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24409</TotalTime>
  <Words>1595</Words>
  <Application>Microsoft Office PowerPoint</Application>
  <PresentationFormat>On-screen Show (4:3)</PresentationFormat>
  <Paragraphs>216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Retrospect</vt:lpstr>
      <vt:lpstr>Interface (API) Design</vt:lpstr>
      <vt:lpstr>What is an API?</vt:lpstr>
      <vt:lpstr>Why is API Design Important?</vt:lpstr>
      <vt:lpstr>Conway’s Law</vt:lpstr>
      <vt:lpstr>The Cost of Poor APIs</vt:lpstr>
      <vt:lpstr>Why is API Design Important to an Architect?</vt:lpstr>
      <vt:lpstr>API “Quality Attributes”</vt:lpstr>
      <vt:lpstr>API “Quality Attributes” (cont)</vt:lpstr>
      <vt:lpstr>The Process Of API Design</vt:lpstr>
      <vt:lpstr>API Evaluation Analogous to HCI Evaluation</vt:lpstr>
      <vt:lpstr>API Heuristic Evaluation</vt:lpstr>
      <vt:lpstr>API Design Guidelines</vt:lpstr>
      <vt:lpstr>API Contracts</vt:lpstr>
      <vt:lpstr>Documenting Interfaces: Interface Specification Template</vt:lpstr>
      <vt:lpstr>Documenting Interfaces: Interface  Specification Template (cont)</vt:lpstr>
      <vt:lpstr>Specification Example</vt:lpstr>
      <vt:lpstr>Specification Example</vt:lpstr>
      <vt:lpstr>What is in use today?</vt:lpstr>
      <vt:lpstr>A hackathon view …</vt:lpstr>
      <vt:lpstr>Commercial API Examples</vt:lpstr>
      <vt:lpstr>References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306</cp:revision>
  <dcterms:created xsi:type="dcterms:W3CDTF">2008-08-31T22:21:19Z</dcterms:created>
  <dcterms:modified xsi:type="dcterms:W3CDTF">2024-03-21T11:33:36Z</dcterms:modified>
</cp:coreProperties>
</file>